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307" r:id="rId7"/>
    <p:sldId id="344" r:id="rId8"/>
    <p:sldId id="298" r:id="rId9"/>
    <p:sldId id="299" r:id="rId10"/>
    <p:sldId id="309" r:id="rId11"/>
    <p:sldId id="329" r:id="rId12"/>
    <p:sldId id="262" r:id="rId13"/>
    <p:sldId id="261" r:id="rId14"/>
    <p:sldId id="285" r:id="rId15"/>
    <p:sldId id="336" r:id="rId16"/>
    <p:sldId id="264" r:id="rId17"/>
    <p:sldId id="337" r:id="rId18"/>
    <p:sldId id="304" r:id="rId19"/>
    <p:sldId id="339" r:id="rId20"/>
    <p:sldId id="330" r:id="rId21"/>
    <p:sldId id="328" r:id="rId22"/>
    <p:sldId id="325" r:id="rId23"/>
    <p:sldId id="326" r:id="rId24"/>
    <p:sldId id="340" r:id="rId25"/>
    <p:sldId id="324" r:id="rId26"/>
    <p:sldId id="323" r:id="rId27"/>
    <p:sldId id="297" r:id="rId28"/>
    <p:sldId id="345" r:id="rId29"/>
    <p:sldId id="293" r:id="rId30"/>
    <p:sldId id="286" r:id="rId31"/>
    <p:sldId id="332" r:id="rId32"/>
    <p:sldId id="333" r:id="rId33"/>
    <p:sldId id="277" r:id="rId34"/>
    <p:sldId id="317" r:id="rId35"/>
    <p:sldId id="334" r:id="rId36"/>
    <p:sldId id="269" r:id="rId37"/>
    <p:sldId id="272" r:id="rId38"/>
    <p:sldId id="341" r:id="rId39"/>
    <p:sldId id="301" r:id="rId40"/>
    <p:sldId id="346" r:id="rId41"/>
    <p:sldId id="343" r:id="rId4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32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31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2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79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7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5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3.png"/><Relationship Id="rId17" Type="http://schemas.openxmlformats.org/officeDocument/2006/relationships/image" Target="../media/image20.png"/><Relationship Id="rId2" Type="http://schemas.openxmlformats.org/officeDocument/2006/relationships/tags" Target="../tags/tag4.xml"/><Relationship Id="rId16" Type="http://schemas.openxmlformats.org/officeDocument/2006/relationships/image" Target="../media/image19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2.png"/><Relationship Id="rId5" Type="http://schemas.openxmlformats.org/officeDocument/2006/relationships/tags" Target="../tags/tag7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22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6.png"/><Relationship Id="rId5" Type="http://schemas.openxmlformats.org/officeDocument/2006/relationships/tags" Target="../tags/tag16.xml"/><Relationship Id="rId10" Type="http://schemas.openxmlformats.org/officeDocument/2006/relationships/image" Target="../media/image25.png"/><Relationship Id="rId4" Type="http://schemas.openxmlformats.org/officeDocument/2006/relationships/tags" Target="../tags/tag15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34.png"/><Relationship Id="rId5" Type="http://schemas.openxmlformats.org/officeDocument/2006/relationships/tags" Target="../tags/tag25.xml"/><Relationship Id="rId10" Type="http://schemas.openxmlformats.org/officeDocument/2006/relationships/image" Target="../media/image12.png"/><Relationship Id="rId4" Type="http://schemas.openxmlformats.org/officeDocument/2006/relationships/tags" Target="../tags/tag24.xml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9.xml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40.png"/><Relationship Id="rId5" Type="http://schemas.openxmlformats.org/officeDocument/2006/relationships/tags" Target="../tags/tag31.xml"/><Relationship Id="rId10" Type="http://schemas.openxmlformats.org/officeDocument/2006/relationships/image" Target="../media/image39.png"/><Relationship Id="rId4" Type="http://schemas.openxmlformats.org/officeDocument/2006/relationships/tags" Target="../tags/tag30.xml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28.png"/><Relationship Id="rId17" Type="http://schemas.openxmlformats.org/officeDocument/2006/relationships/image" Target="../media/image46.png"/><Relationship Id="rId2" Type="http://schemas.openxmlformats.org/officeDocument/2006/relationships/tags" Target="../tags/tag33.xml"/><Relationship Id="rId16" Type="http://schemas.openxmlformats.org/officeDocument/2006/relationships/image" Target="../media/image45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41.png"/><Relationship Id="rId5" Type="http://schemas.openxmlformats.org/officeDocument/2006/relationships/tags" Target="../tags/tag36.xml"/><Relationship Id="rId15" Type="http://schemas.openxmlformats.org/officeDocument/2006/relationships/image" Target="../media/image44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8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4.xml"/><Relationship Id="rId7" Type="http://schemas.openxmlformats.org/officeDocument/2006/relationships/image" Target="../media/image5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5.xml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tags" Target="../tags/tag48.xml"/><Relationship Id="rId21" Type="http://schemas.openxmlformats.org/officeDocument/2006/relationships/image" Target="../media/image59.png"/><Relationship Id="rId7" Type="http://schemas.openxmlformats.org/officeDocument/2006/relationships/tags" Target="../tags/tag52.xml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tags" Target="../tags/tag47.xml"/><Relationship Id="rId16" Type="http://schemas.openxmlformats.org/officeDocument/2006/relationships/image" Target="../media/image28.png"/><Relationship Id="rId20" Type="http://schemas.openxmlformats.org/officeDocument/2006/relationships/image" Target="../media/image58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0.xml"/><Relationship Id="rId15" Type="http://schemas.openxmlformats.org/officeDocument/2006/relationships/image" Target="../media/image55.png"/><Relationship Id="rId10" Type="http://schemas.openxmlformats.org/officeDocument/2006/relationships/tags" Target="../tags/tag55.xml"/><Relationship Id="rId19" Type="http://schemas.openxmlformats.org/officeDocument/2006/relationships/image" Target="../media/image43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60.png"/><Relationship Id="rId18" Type="http://schemas.openxmlformats.org/officeDocument/2006/relationships/image" Target="../media/image56.png"/><Relationship Id="rId3" Type="http://schemas.openxmlformats.org/officeDocument/2006/relationships/tags" Target="../tags/tag58.xml"/><Relationship Id="rId21" Type="http://schemas.openxmlformats.org/officeDocument/2006/relationships/image" Target="../media/image58.png"/><Relationship Id="rId7" Type="http://schemas.openxmlformats.org/officeDocument/2006/relationships/tags" Target="../tags/tag6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8.png"/><Relationship Id="rId2" Type="http://schemas.openxmlformats.org/officeDocument/2006/relationships/tags" Target="../tags/tag57.xml"/><Relationship Id="rId16" Type="http://schemas.openxmlformats.org/officeDocument/2006/relationships/image" Target="../media/image55.png"/><Relationship Id="rId20" Type="http://schemas.openxmlformats.org/officeDocument/2006/relationships/image" Target="../media/image43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10" Type="http://schemas.openxmlformats.org/officeDocument/2006/relationships/tags" Target="../tags/tag65.xml"/><Relationship Id="rId19" Type="http://schemas.openxmlformats.org/officeDocument/2006/relationships/image" Target="../media/image57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3.png"/><Relationship Id="rId22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69.xml"/><Relationship Id="rId7" Type="http://schemas.openxmlformats.org/officeDocument/2006/relationships/image" Target="../media/image59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0.xml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74.xml"/><Relationship Id="rId7" Type="http://schemas.openxmlformats.org/officeDocument/2006/relationships/image" Target="../media/image64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5.xml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78.xml"/><Relationship Id="rId7" Type="http://schemas.openxmlformats.org/officeDocument/2006/relationships/image" Target="../media/image50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9.xml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tags" Target="../tags/tag82.xml"/><Relationship Id="rId21" Type="http://schemas.openxmlformats.org/officeDocument/2006/relationships/image" Target="../media/image75.png"/><Relationship Id="rId7" Type="http://schemas.openxmlformats.org/officeDocument/2006/relationships/tags" Target="../tags/tag86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81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84.xml"/><Relationship Id="rId15" Type="http://schemas.openxmlformats.org/officeDocument/2006/relationships/image" Target="../media/image69.png"/><Relationship Id="rId23" Type="http://schemas.openxmlformats.org/officeDocument/2006/relationships/image" Target="../media/image77.emf"/><Relationship Id="rId10" Type="http://schemas.openxmlformats.org/officeDocument/2006/relationships/tags" Target="../tags/tag89.xml"/><Relationship Id="rId19" Type="http://schemas.openxmlformats.org/officeDocument/2006/relationships/image" Target="../media/image73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94.xml"/><Relationship Id="rId7" Type="http://schemas.openxmlformats.org/officeDocument/2006/relationships/image" Target="../media/image82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5.xml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100.xml"/><Relationship Id="rId7" Type="http://schemas.openxmlformats.org/officeDocument/2006/relationships/image" Target="../media/image88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13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Shorthand notation: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OK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all domain entries are unique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endParaRPr lang="en-US" sz="2400" dirty="0"/>
          </a:p>
          <a:p>
            <a:r>
              <a:rPr lang="en-US" sz="2400" dirty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/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/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/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/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/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Distribution over 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Constraint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/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/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/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/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/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9786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5707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5707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a,b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5707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/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/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/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 joint probabilities matching the evidence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0" name="Group 31"/>
          <p:cNvGraphicFramePr>
            <a:graphicFrameLocks noGrp="1"/>
          </p:cNvGraphicFramePr>
          <p:nvPr/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selection</a:t>
            </a:r>
          </a:p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(make it sum to one)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0" name="Group 31"/>
          <p:cNvGraphicFramePr>
            <a:graphicFrameLocks noGrp="1"/>
          </p:cNvGraphicFramePr>
          <p:nvPr/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 joint probabilities matching the evidence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selection</a:t>
            </a:r>
          </a:p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(make it sum to one)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 joint probabilities matching the evidence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selection</a:t>
            </a:r>
          </a:p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(make it sum to one)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49" name="Group 46"/>
          <p:cNvGraphicFramePr>
            <a:graphicFrameLocks noGrp="1"/>
          </p:cNvGraphicFramePr>
          <p:nvPr/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/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 2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54" name="Group 7"/>
          <p:cNvGraphicFramePr>
            <a:graphicFrameLocks noGrp="1"/>
          </p:cNvGraphicFramePr>
          <p:nvPr/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/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Normalization Trick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772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trick to get a whole conditional distribution at once: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Select the joint probabilities matching the evidence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Normalize the selection (make it sum to one)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Why does this work? Sum of selection is P(evidence)!  (P(r),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graphicFrame>
        <p:nvGraphicFramePr>
          <p:cNvPr id="1051652" name="Group 4"/>
          <p:cNvGraphicFramePr>
            <a:graphicFrameLocks noGrp="1"/>
          </p:cNvGraphicFramePr>
          <p:nvPr/>
        </p:nvGraphicFramePr>
        <p:xfrm>
          <a:off x="611188" y="320357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51678" name="Line 30"/>
          <p:cNvSpPr>
            <a:spLocks noChangeShapeType="1"/>
          </p:cNvSpPr>
          <p:nvPr/>
        </p:nvSpPr>
        <p:spPr bwMode="auto">
          <a:xfrm>
            <a:off x="2973388" y="4011613"/>
            <a:ext cx="8159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051679" name="Group 31"/>
          <p:cNvGraphicFramePr>
            <a:graphicFrameLocks noGrp="1"/>
          </p:cNvGraphicFramePr>
          <p:nvPr/>
        </p:nvGraphicFramePr>
        <p:xfrm>
          <a:off x="3883025" y="3582988"/>
          <a:ext cx="1866900" cy="1114425"/>
        </p:xfrm>
        <a:graphic>
          <a:graphicData uri="http://schemas.openxmlformats.org/drawingml/2006/table">
            <a:tbl>
              <a:tblPr/>
              <a:tblGrid>
                <a:gridCol w="61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1693" name="Line 45"/>
          <p:cNvSpPr>
            <a:spLocks noChangeShapeType="1"/>
          </p:cNvSpPr>
          <p:nvPr/>
        </p:nvSpPr>
        <p:spPr bwMode="auto">
          <a:xfrm>
            <a:off x="5881688" y="3979863"/>
            <a:ext cx="8064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051694" name="Group 46"/>
          <p:cNvGraphicFramePr>
            <a:graphicFrameLocks noGrp="1"/>
          </p:cNvGraphicFramePr>
          <p:nvPr/>
        </p:nvGraphicFramePr>
        <p:xfrm>
          <a:off x="6859588" y="3582988"/>
          <a:ext cx="15811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1708" name="Text Box 60"/>
          <p:cNvSpPr txBox="1">
            <a:spLocks noChangeArrowheads="1"/>
          </p:cNvSpPr>
          <p:nvPr/>
        </p:nvSpPr>
        <p:spPr bwMode="auto">
          <a:xfrm>
            <a:off x="2944813" y="419417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Select</a:t>
            </a:r>
          </a:p>
        </p:txBody>
      </p:sp>
      <p:sp>
        <p:nvSpPr>
          <p:cNvPr id="1051709" name="Text Box 61"/>
          <p:cNvSpPr txBox="1">
            <a:spLocks noChangeArrowheads="1"/>
          </p:cNvSpPr>
          <p:nvPr/>
        </p:nvSpPr>
        <p:spPr bwMode="auto">
          <a:xfrm>
            <a:off x="5745163" y="416242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Normalize</a:t>
            </a:r>
          </a:p>
        </p:txBody>
      </p:sp>
      <p:pic>
        <p:nvPicPr>
          <p:cNvPr id="1051710" name="Picture 6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176588"/>
            <a:ext cx="10001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1" name="Picture 6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3121025"/>
            <a:ext cx="969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5" name="Picture 6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58039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0" name="Picture 5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771775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8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78" grpId="0" animBg="1"/>
      <p:bldP spid="1051693" grpId="0" animBg="1"/>
      <p:bldP spid="1051708" grpId="0"/>
      <p:bldP spid="105170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Distributions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/>
        </p:nvGraphicFramePr>
        <p:xfrm>
          <a:off x="5416550" y="343535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/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/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396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3011488"/>
            <a:ext cx="1179513" cy="2984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</p:pic>
      <p:sp>
        <p:nvSpPr>
          <p:cNvPr id="14397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Conditional Distributions</a:t>
            </a:r>
          </a:p>
        </p:txBody>
      </p:sp>
      <p:sp>
        <p:nvSpPr>
          <p:cNvPr id="14398" name="TextBox 56"/>
          <p:cNvSpPr txBox="1">
            <a:spLocks noChangeArrowheads="1"/>
          </p:cNvSpPr>
          <p:nvPr/>
        </p:nvSpPr>
        <p:spPr bwMode="auto">
          <a:xfrm>
            <a:off x="5827713" y="2384425"/>
            <a:ext cx="2587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We want: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3: Normalize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852551" y="1515801"/>
          <a:ext cx="3484335" cy="3566160"/>
        </p:xfrm>
        <a:graphic>
          <a:graphicData uri="http://schemas.openxmlformats.org/drawingml/2006/table">
            <a:tbl>
              <a:tblPr/>
              <a:tblGrid>
                <a:gridCol w="103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Obvious problems:</a:t>
            </a:r>
          </a:p>
          <a:p>
            <a:pPr marL="1600120" marR="0" lvl="3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Worst-case time complexity O(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 </a:t>
            </a: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Space complexity O(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 to store the joint distribution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/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/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/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Example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/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/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Prior distribution </a:t>
            </a:r>
            <a:r>
              <a:rPr lang="en-US" sz="2000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can calculate the </a:t>
            </a:r>
            <a:r>
              <a:rPr lang="en-US" sz="2400" dirty="0">
                <a:solidFill>
                  <a:srgbClr val="C00000"/>
                </a:solidFill>
              </a:rPr>
              <a:t>posterior distribution</a:t>
            </a:r>
            <a:r>
              <a:rPr lang="en-US" sz="2400" dirty="0"/>
              <a:t> P(</a:t>
            </a:r>
            <a:r>
              <a:rPr lang="en-US" sz="2400" dirty="0" err="1"/>
              <a:t>G|r</a:t>
            </a:r>
            <a:r>
              <a:rPr lang="en-US" sz="240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0" y="559317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2446" y="6488668"/>
            <a:ext cx="470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Markov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/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Sensors are noisy, but we know P(Color | Distance)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[Demo: Ghostbuster – no probability (L12D1) 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430476" imgH="2430476" progId="MSPhotoEd.3">
                  <p:embed/>
                </p:oleObj>
              </mc:Choice>
              <mc:Fallback>
                <p:oleObj name="Photo Editor Photo" r:id="rId2" imgW="2430476" imgH="2430476" progId="MSPhotoEd.3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491956" imgH="2491956" progId="MSPhotoEd.3">
                  <p:embed/>
                </p:oleObj>
              </mc:Choice>
              <mc:Fallback>
                <p:oleObj name="Photo Editor Photo" r:id="rId4" imgW="2491956" imgH="2491956" progId="MSPhotoEd.3">
                  <p:embed/>
                  <p:pic>
                    <p:nvPicPr>
                      <p:cNvPr id="10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6" imgW="2461473" imgH="2446232" progId="MSPhotoEd.3">
                    <p:embed/>
                  </p:oleObj>
                </mc:Choice>
                <mc:Fallback>
                  <p:oleObj name="Photo Editor Photo" r:id="rId6" imgW="2461473" imgH="2446232" progId="MSPhotoEd.3">
                    <p:embed/>
                    <p:pic>
                      <p:nvPicPr>
                        <p:cNvPr id="102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/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/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Weather: 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600120" marR="0" lvl="3" indent="-22858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361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 | 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57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1920</Words>
  <Application>Microsoft Macintosh PowerPoint</Application>
  <PresentationFormat>Widescreen</PresentationFormat>
  <Paragraphs>858</Paragraphs>
  <Slides>40</Slides>
  <Notes>4</Notes>
  <HiddenSlides>2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ＭＳ Ｐゴシック</vt:lpstr>
      <vt:lpstr>Arial</vt:lpstr>
      <vt:lpstr>Calibri</vt:lpstr>
      <vt:lpstr>Symbol</vt:lpstr>
      <vt:lpstr>Wingdings</vt:lpstr>
      <vt:lpstr>Office Theme</vt:lpstr>
      <vt:lpstr>dan-berkeley-nlp-v1</vt:lpstr>
      <vt:lpstr>Photo Editor Photo</vt:lpstr>
      <vt:lpstr>PowerPoint Presentation</vt:lpstr>
      <vt:lpstr>PowerPoint Presentation</vt:lpstr>
      <vt:lpstr>PowerPoint Presentation</vt:lpstr>
      <vt:lpstr>PowerPoint Presentation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Normalization Trick</vt:lpstr>
      <vt:lpstr>Conditional Distributions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Video of Demo Ghostbusters with Probability</vt:lpstr>
      <vt:lpstr>Next Time: Markov Models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2</cp:revision>
  <dcterms:created xsi:type="dcterms:W3CDTF">2025-05-12T21:01:08Z</dcterms:created>
  <dcterms:modified xsi:type="dcterms:W3CDTF">2025-05-13T00:59:47Z</dcterms:modified>
</cp:coreProperties>
</file>